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4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F9A3-B8B3-4D0B-B072-B8387D687FCC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0221-C66E-41CD-82AE-A92608567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3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F9A3-B8B3-4D0B-B072-B8387D687FCC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0221-C66E-41CD-82AE-A92608567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7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F9A3-B8B3-4D0B-B072-B8387D687FCC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0221-C66E-41CD-82AE-A92608567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12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F9A3-B8B3-4D0B-B072-B8387D687FCC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0221-C66E-41CD-82AE-A92608567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9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F9A3-B8B3-4D0B-B072-B8387D687FCC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0221-C66E-41CD-82AE-A92608567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2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F9A3-B8B3-4D0B-B072-B8387D687FCC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0221-C66E-41CD-82AE-A92608567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78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F9A3-B8B3-4D0B-B072-B8387D687FCC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0221-C66E-41CD-82AE-A92608567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2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F9A3-B8B3-4D0B-B072-B8387D687FCC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0221-C66E-41CD-82AE-A92608567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00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F9A3-B8B3-4D0B-B072-B8387D687FCC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0221-C66E-41CD-82AE-A92608567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7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F9A3-B8B3-4D0B-B072-B8387D687FCC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0221-C66E-41CD-82AE-A92608567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24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F9A3-B8B3-4D0B-B072-B8387D687FCC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D0221-C66E-41CD-82AE-A92608567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7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7F9A3-B8B3-4D0B-B072-B8387D687FCC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D0221-C66E-41CD-82AE-A92608567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1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nterior" TargetMode="External"/><Relationship Id="rId3" Type="http://schemas.openxmlformats.org/officeDocument/2006/relationships/hyperlink" Target="https://en.wikipedia.org/wiki/Diaphragmatic_surface_of_heart" TargetMode="External"/><Relationship Id="rId7" Type="http://schemas.openxmlformats.org/officeDocument/2006/relationships/hyperlink" Target="https://en.wikipedia.org/wiki/Interventricular_septum" TargetMode="External"/><Relationship Id="rId2" Type="http://schemas.openxmlformats.org/officeDocument/2006/relationships/hyperlink" Target="https://en.wiktionary.org/wiki/inferio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Septal" TargetMode="External"/><Relationship Id="rId5" Type="http://schemas.openxmlformats.org/officeDocument/2006/relationships/hyperlink" Target="https://en.wikipedia.org/wiki/Ventricle_(heart)" TargetMode="External"/><Relationship Id="rId4" Type="http://schemas.openxmlformats.org/officeDocument/2006/relationships/hyperlink" Target="https://en.wikipedia.org/wiki/Lateral_(anatomy)" TargetMode="External"/><Relationship Id="rId9" Type="http://schemas.openxmlformats.org/officeDocument/2006/relationships/hyperlink" Target="https://en.wikipedia.org/wiki/Sternocostal_surface_of_heart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en.wikipedia.org/wiki/File:Directions_of_EKG_leads.png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en.wikipedia.org/wiki/File:EKG_limb_leads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en.wikipedia.org/wiki/Einthoven%27s_triangle" TargetMode="Externa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en.wikipedia.org/wiki/Hexaxial_reference_system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521154"/>
              </p:ext>
            </p:extLst>
          </p:nvPr>
        </p:nvGraphicFramePr>
        <p:xfrm>
          <a:off x="152400" y="152400"/>
          <a:ext cx="8839200" cy="6553199"/>
        </p:xfrm>
        <a:graphic>
          <a:graphicData uri="http://schemas.openxmlformats.org/drawingml/2006/table">
            <a:tbl>
              <a:tblPr/>
              <a:tblGrid>
                <a:gridCol w="2946400"/>
                <a:gridCol w="2946400"/>
                <a:gridCol w="2946400"/>
              </a:tblGrid>
              <a:tr h="3854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66558" marR="66558" marT="33279" marB="33279" anchor="ctr">
                    <a:lnL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Leads</a:t>
                      </a:r>
                    </a:p>
                  </a:txBody>
                  <a:tcPr marL="66558" marR="66558" marT="33279" marB="33279" anchor="ctr">
                    <a:lnL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</a:t>
                      </a:r>
                    </a:p>
                  </a:txBody>
                  <a:tcPr marL="66558" marR="66558" marT="33279" marB="33279" anchor="ctr">
                    <a:lnL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541929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Inferior leads'</a:t>
                      </a:r>
                    </a:p>
                  </a:txBody>
                  <a:tcPr marL="66558" marR="66558" marT="33279" marB="33279" anchor="ctr">
                    <a:lnL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Leads II, III and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aVF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58" marR="66558" marT="33279" marB="33279" anchor="ctr">
                    <a:lnL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Look at electrical activity from the vantage point of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US" sz="1800" u="none" strike="noStrike" dirty="0" err="1">
                          <a:solidFill>
                            <a:srgbClr val="66336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tooltip="wikt:inferior"/>
                        </a:rPr>
                        <a:t>inferior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surface (</a:t>
                      </a:r>
                      <a:r>
                        <a:rPr lang="en-US" sz="1800" u="sng" dirty="0">
                          <a:solidFill>
                            <a:srgbClr val="0B008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tooltip="Diaphragmatic surface of heart"/>
                        </a:rPr>
                        <a:t>diaphragmatic surface of heart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6558" marR="66558" marT="33279" marB="33279" anchor="ctr">
                    <a:lnL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1252818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Lateral leads</a:t>
                      </a:r>
                    </a:p>
                  </a:txBody>
                  <a:tcPr marL="66558" marR="66558" marT="33279" marB="33279" anchor="ctr">
                    <a:lnL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I, aVL, V</a:t>
                      </a:r>
                      <a:r>
                        <a:rPr lang="en-US" sz="18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and V</a:t>
                      </a:r>
                      <a:r>
                        <a:rPr lang="en-US" sz="18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58" marR="66558" marT="33279" marB="33279" anchor="ctr">
                    <a:lnL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Look at the electrical activity from the vantage point of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US" sz="1800" u="none" strike="noStrike" dirty="0" err="1">
                          <a:solidFill>
                            <a:srgbClr val="0B008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 tooltip="Lateral (anatomy)"/>
                        </a:rPr>
                        <a:t>lateral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wall of left </a:t>
                      </a:r>
                      <a:r>
                        <a:rPr lang="en-US" sz="1800" u="none" strike="noStrike" dirty="0">
                          <a:solidFill>
                            <a:srgbClr val="0B008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 tooltip="Ventricle (heart)"/>
                        </a:rPr>
                        <a:t>ventricle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58" marR="66558" marT="33279" marB="33279" anchor="ctr">
                    <a:lnL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1541929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Septal leads</a:t>
                      </a:r>
                    </a:p>
                  </a:txBody>
                  <a:tcPr marL="66558" marR="66558" marT="33279" marB="33279" anchor="ctr">
                    <a:lnL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18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and V</a:t>
                      </a:r>
                      <a:r>
                        <a:rPr lang="en-US" sz="18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58" marR="66558" marT="33279" marB="33279" anchor="ctr">
                    <a:lnL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Look at electrical activity from the vantage point of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US" sz="1800" u="none" strike="noStrike" dirty="0" err="1">
                          <a:solidFill>
                            <a:srgbClr val="0B008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 tooltip="Septal"/>
                        </a:rPr>
                        <a:t>septal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surface of the heart (</a:t>
                      </a:r>
                      <a:r>
                        <a:rPr lang="en-US" sz="1800" u="none" strike="noStrike" dirty="0">
                          <a:solidFill>
                            <a:srgbClr val="0B008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 tooltip="Interventricular septum"/>
                        </a:rPr>
                        <a:t>interventricular septum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6558" marR="66558" marT="33279" marB="33279" anchor="ctr">
                    <a:lnL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1831041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Anterior leads</a:t>
                      </a:r>
                    </a:p>
                  </a:txBody>
                  <a:tcPr marL="66558" marR="66558" marT="33279" marB="33279" anchor="ctr">
                    <a:lnL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18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and V</a:t>
                      </a:r>
                      <a:r>
                        <a:rPr lang="en-US" sz="18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58" marR="66558" marT="33279" marB="33279" anchor="ctr">
                    <a:lnL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Look at electrical activity from the vantage point of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US" sz="1800" u="none" strike="noStrike" dirty="0" err="1">
                          <a:solidFill>
                            <a:srgbClr val="0B008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 tooltip="Anterior"/>
                        </a:rPr>
                        <a:t>anterior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wall of the right and left ventricles (</a:t>
                      </a:r>
                      <a:r>
                        <a:rPr lang="en-US" sz="1800" u="none" strike="noStrike" dirty="0" err="1">
                          <a:solidFill>
                            <a:srgbClr val="0B008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 tooltip="Sternocostal surface of heart"/>
                        </a:rPr>
                        <a:t>Sternocostal</a:t>
                      </a:r>
                      <a:r>
                        <a:rPr lang="en-US" sz="1800" u="none" strike="noStrike" dirty="0">
                          <a:solidFill>
                            <a:srgbClr val="0B008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 tooltip="Sternocostal surface of heart"/>
                        </a:rPr>
                        <a:t> surface of heart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6558" marR="66558" marT="33279" marB="33279" anchor="ctr">
                    <a:lnL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936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4183" y="-25316"/>
            <a:ext cx="9019817" cy="275650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53920" tIns="31740" rIns="0" bIns="1587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2"/>
              </a:rPr>
              <a:t>  </a:t>
            </a:r>
            <a:endParaRPr kumimoji="0" lang="en-US" altLang="en-US" sz="240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limb leads and augmented limb leads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 </a:t>
            </a:r>
            <a:endParaRPr kumimoji="0" lang="en-US" altLang="en-US" sz="1400" b="1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Leads I, II and III are called the </a:t>
            </a:r>
            <a:r>
              <a:rPr kumimoji="0" lang="en-US" altLang="en-US" sz="1400" b="1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limb leads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The electrodes that form these signals are located on the limbs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—one on each arm and one on the left leg.</a:t>
            </a:r>
            <a:r>
              <a:rPr lang="en-US" altLang="en-US" sz="1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limb leads form the points of what is known as 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Einthoven's triangle"/>
              </a:rPr>
              <a:t>Einthoven's triangle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Lead I is the voltage between the (positive) left arm (LA) electrode and right arm (RA) electrode: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Lead II is the voltage between the (positive) left leg (LL) electrode and the right arm (RA) electrode: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Lead III is the voltage between the (positive) left leg (LL) electrode and the left arm (LA) electrode: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051" name="Picture 3" descr="https://upload.wikimedia.org/wikipedia/en/thumb/f/fd/EKG_limb_leads.png/600px-EKG_limb_leads.png">
            <a:hlinkClick r:id="rId2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2743200"/>
            <a:ext cx="5715000" cy="381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irections of EKG leads.png">
            <a:hlinkClick r:id="rId3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86200"/>
            <a:ext cx="28575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&#10;I = LA - RA&#10;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10" y="2895600"/>
            <a:ext cx="1133475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&#10;II = LL - RA&#10;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11" y="3200400"/>
            <a:ext cx="1209675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&#10;III = LL - LA&#10;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12" y="3581400"/>
            <a:ext cx="1285875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264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2400" y="344070"/>
            <a:ext cx="8912192" cy="49725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53920" tIns="31740" rIns="0" bIns="1587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Leads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aVR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aVL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aVF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are the </a:t>
            </a:r>
            <a:r>
              <a:rPr kumimoji="0" lang="en-US" altLang="en-US" sz="2000" b="1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augmented limb leads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They are derived from the same three electrodes as leads I, II, and III, but they use Wilson's central terminal as their negative pole.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Lead </a:t>
            </a:r>
            <a:r>
              <a:rPr kumimoji="0" lang="en-US" altLang="en-US" sz="2000" b="1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augmented vector right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aVR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)'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has the positive electrode on the right arm. The negative pole is a combination of the left arm electrode and the left leg electrode: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Lead </a:t>
            </a:r>
            <a:r>
              <a:rPr kumimoji="0" lang="en-US" altLang="en-US" sz="2000" b="1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augmented vector left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aVL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has the positive electrode on the left arm. The negative pole is a combination of the right arm electrode and the left leg electrode: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Lead </a:t>
            </a:r>
            <a:r>
              <a:rPr kumimoji="0" lang="en-US" altLang="en-US" sz="2000" b="1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augmented vector foot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aVF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has the positive electrode on the left leg. The negative pole is a combination of the right arm electrode and the left arm electrode: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Together with leads I, II, and III, augmented limb leads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aVR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aVL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aVF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form the basis of the 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Hexaxial reference system"/>
              </a:rPr>
              <a:t>hexaxial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Hexaxial reference system"/>
              </a:rPr>
              <a:t> reference system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which is used to calculate the heart's electrical axis in the frontal plane.</a:t>
            </a:r>
          </a:p>
        </p:txBody>
      </p:sp>
      <p:pic>
        <p:nvPicPr>
          <p:cNvPr id="3075" name="Picture 3" descr="&#10;aVR = RA - \frac{1}{2} (LA + LL) = \frac 32 (RA - V_W)&#10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69" y="5515376"/>
            <a:ext cx="3467100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&#10;aVL = LA - \frac{1}{2} (RA + LL) = \frac 32 (LA - V_W)&#10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192" y="5559241"/>
            <a:ext cx="3429000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&#10;aVF = LL - \frac{1}{2} (RA + LA) = \frac 32 (LL - V_W)&#10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79055"/>
            <a:ext cx="3438525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990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458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precordial leads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lie in the transverse (horizontal) plane, perpendicular to the other six leads. The six precordial electrodes act as the positive poles for the six corresponding precordial leads: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and V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 </a:t>
            </a:r>
          </a:p>
        </p:txBody>
      </p:sp>
    </p:spTree>
    <p:extLst>
      <p:ext uri="{BB962C8B-B14F-4D97-AF65-F5344CB8AC3E}">
        <p14:creationId xmlns:p14="http://schemas.microsoft.com/office/powerpoint/2010/main" val="4070431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138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</dc:creator>
  <cp:lastModifiedBy>IT</cp:lastModifiedBy>
  <cp:revision>2</cp:revision>
  <dcterms:created xsi:type="dcterms:W3CDTF">2015-07-20T20:13:26Z</dcterms:created>
  <dcterms:modified xsi:type="dcterms:W3CDTF">2015-07-20T20:24:02Z</dcterms:modified>
</cp:coreProperties>
</file>